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io Light" panose="020B0604020202020204" charset="0"/>
      <p:regular r:id="rId11"/>
    </p:embeddedFont>
    <p:embeddedFont>
      <p:font typeface="Antonio Ultra-Bold" panose="020B0604020202020204" charset="0"/>
      <p:regular r:id="rId12"/>
    </p:embeddedFont>
    <p:embeddedFont>
      <p:font typeface="Montserrat Medium" panose="00000600000000000000" pitchFamily="2" charset="0"/>
      <p:regular r:id="rId13"/>
    </p:embeddedFont>
    <p:embeddedFont>
      <p:font typeface="Raleway" pitchFamily="2" charset="0"/>
      <p:regular r:id="rId14"/>
    </p:embeddedFont>
    <p:embeddedFont>
      <p:font typeface="Raleway Bold" charset="0"/>
      <p:regular r:id="rId15"/>
    </p:embeddedFont>
    <p:embeddedFont>
      <p:font typeface="Raleway Medium" pitchFamily="2" charset="0"/>
      <p:regular r:id="rId16"/>
    </p:embeddedFont>
    <p:embeddedFont>
      <p:font typeface="Raleway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22" autoAdjust="0"/>
  </p:normalViewPr>
  <p:slideViewPr>
    <p:cSldViewPr>
      <p:cViewPr varScale="1">
        <p:scale>
          <a:sx n="41" d="100"/>
          <a:sy n="41" d="100"/>
        </p:scale>
        <p:origin x="2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1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12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21.jpeg"/><Relationship Id="rId4" Type="http://schemas.openxmlformats.org/officeDocument/2006/relationships/image" Target="../media/image5.sv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1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430860" y="-3311947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53164" y="2653703"/>
            <a:ext cx="6873999" cy="687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503"/>
              </a:lnSpc>
            </a:pPr>
            <a:r>
              <a:rPr lang="en-US" sz="1164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PHISHING AWARENESS TRAINING</a:t>
            </a:r>
          </a:p>
          <a:p>
            <a:pPr algn="just">
              <a:lnSpc>
                <a:spcPts val="13503"/>
              </a:lnSpc>
              <a:spcBef>
                <a:spcPct val="0"/>
              </a:spcBef>
            </a:pPr>
            <a:endParaRPr lang="en-US" sz="1164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472049" y="8754671"/>
            <a:ext cx="5408361" cy="493362"/>
            <a:chOff x="0" y="0"/>
            <a:chExt cx="7211148" cy="6578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670168" y="2264668"/>
            <a:ext cx="6023082" cy="6023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16943" r="-16943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04567" y="4636896"/>
            <a:ext cx="7384266" cy="190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is a form of online fraud where criminals try to trick you into revealing sensitive information. </a:t>
            </a: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training will help you </a:t>
            </a:r>
            <a:r>
              <a:rPr lang="en-US" sz="24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recognise</a:t>
            </a:r>
            <a:r>
              <a:rPr lang="en-US" sz="24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protect yourself from these kinds of attacks.</a:t>
            </a:r>
          </a:p>
          <a:p>
            <a:pPr algn="just">
              <a:lnSpc>
                <a:spcPts val="3672"/>
              </a:lnSpc>
            </a:pPr>
            <a:endParaRPr lang="en-US" sz="24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02/15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004567" y="2716856"/>
            <a:ext cx="9073503" cy="1578583"/>
            <a:chOff x="0" y="0"/>
            <a:chExt cx="12098004" cy="210477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8100"/>
              <a:ext cx="5660917" cy="206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2056"/>
                </a:lnSpc>
                <a:spcBef>
                  <a:spcPct val="0"/>
                </a:spcBef>
              </a:pPr>
              <a:r>
                <a:rPr lang="en-US" sz="10393">
                  <a:solidFill>
                    <a:srgbClr val="FFFFFF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DEFINI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126914" y="38100"/>
              <a:ext cx="7971090" cy="206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2056"/>
                </a:lnSpc>
                <a:spcBef>
                  <a:spcPct val="0"/>
                </a:spcBef>
              </a:pPr>
              <a:r>
                <a:rPr lang="en-US" sz="10393">
                  <a:solidFill>
                    <a:srgbClr val="FFFFFF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53164" y="8754671"/>
            <a:ext cx="5408361" cy="493362"/>
            <a:chOff x="0" y="0"/>
            <a:chExt cx="7211148" cy="6578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022799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986740" y="2620494"/>
            <a:ext cx="13199814" cy="5627536"/>
          </a:xfrm>
          <a:custGeom>
            <a:avLst/>
            <a:gdLst/>
            <a:ahLst/>
            <a:cxnLst/>
            <a:rect l="l" t="t" r="r" b="b"/>
            <a:pathLst>
              <a:path w="13199814" h="5627536">
                <a:moveTo>
                  <a:pt x="13199814" y="0"/>
                </a:moveTo>
                <a:lnTo>
                  <a:pt x="0" y="0"/>
                </a:lnTo>
                <a:lnTo>
                  <a:pt x="0" y="5627537"/>
                </a:lnTo>
                <a:lnTo>
                  <a:pt x="13199814" y="5627537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05483" y="2441108"/>
            <a:ext cx="1148007" cy="11480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5483" y="4361019"/>
            <a:ext cx="1148007" cy="11480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85309" y="2435717"/>
            <a:ext cx="5872806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They create fake websites that look like real ones, aiming to steal your login credentials or financial information.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05483" y="6280930"/>
            <a:ext cx="1148007" cy="114800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64226" y="3975015"/>
            <a:ext cx="4069153" cy="142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64"/>
              </a:lnSpc>
              <a:spcBef>
                <a:spcPct val="0"/>
              </a:spcBef>
            </a:pPr>
            <a:r>
              <a:rPr lang="en-US" sz="962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WHAT 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81311" y="3975015"/>
            <a:ext cx="5729740" cy="142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64"/>
              </a:lnSpc>
              <a:spcBef>
                <a:spcPct val="0"/>
              </a:spcBef>
            </a:pPr>
            <a:r>
              <a:rPr lang="en-US" sz="9624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PHISHING?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85309" y="4470908"/>
            <a:ext cx="5872806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Phishers send fraudulent emails that appear to be from legitimate organizations, </a:t>
            </a:r>
          </a:p>
          <a:p>
            <a:pPr algn="just"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tricking you into clicking malicious links or providing personal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85309" y="6454267"/>
            <a:ext cx="5872806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Phishers may even call you, pretending to be from your bank or a government agency to obtain your sensitive info.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753164" y="8764938"/>
            <a:ext cx="5408361" cy="493362"/>
            <a:chOff x="0" y="0"/>
            <a:chExt cx="7211148" cy="6578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916567" y="-3281958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7361" y="1650230"/>
            <a:ext cx="4845893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PHISHING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83254" y="1660109"/>
            <a:ext cx="6840344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TECHNIQUES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470746" y="3964928"/>
            <a:ext cx="3843838" cy="4472829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47447" y="3937811"/>
            <a:ext cx="3843838" cy="4472829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10263" y="3613526"/>
            <a:ext cx="1050230" cy="1222086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132081" y="390478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04702" y="5751821"/>
            <a:ext cx="305560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8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emails often create a false sense of urgency to pressure you into acting quickly without thinking.</a:t>
            </a:r>
          </a:p>
          <a:p>
            <a:pPr algn="ctr">
              <a:lnSpc>
                <a:spcPts val="2288"/>
              </a:lnSpc>
              <a:spcBef>
                <a:spcPct val="0"/>
              </a:spcBef>
            </a:pPr>
            <a:endParaRPr lang="en-US" sz="1973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40131" y="5143500"/>
            <a:ext cx="3085660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Urgency</a:t>
            </a:r>
          </a:p>
          <a:p>
            <a:pPr algn="ctr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096667" y="3724467"/>
            <a:ext cx="1050230" cy="1222086"/>
            <a:chOff x="0" y="0"/>
            <a:chExt cx="6985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318486" y="4015726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9000" y="5751821"/>
            <a:ext cx="284495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Phishers may use your name or other personal details to make the email seem more legitimate.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endParaRPr lang="en-US" sz="1837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48299" y="5143500"/>
            <a:ext cx="3085660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Personalisation</a:t>
            </a:r>
          </a:p>
          <a:p>
            <a:pPr algn="ctr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3024148" y="3964928"/>
            <a:ext cx="3843838" cy="4472829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373368" y="3751584"/>
            <a:ext cx="1050230" cy="1222086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595187" y="4042843"/>
            <a:ext cx="701843" cy="57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65701" y="5751821"/>
            <a:ext cx="2844959" cy="13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0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Links in phishing emails often lead to infected websites designed to steal your information.</a:t>
            </a:r>
          </a:p>
          <a:p>
            <a:pPr algn="ctr">
              <a:lnSpc>
                <a:spcPts val="2130"/>
              </a:lnSpc>
              <a:spcBef>
                <a:spcPct val="0"/>
              </a:spcBef>
            </a:pPr>
            <a:endParaRPr lang="en-US" sz="1837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425000" y="5170617"/>
            <a:ext cx="3085660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Malicious Links</a:t>
            </a:r>
          </a:p>
          <a:p>
            <a:pPr algn="ctr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753164" y="8580725"/>
            <a:ext cx="5408361" cy="493362"/>
            <a:chOff x="0" y="0"/>
            <a:chExt cx="7211148" cy="6578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72049" y="2520315"/>
            <a:ext cx="4508599" cy="5246370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353006" y="1794438"/>
            <a:ext cx="1678544" cy="195321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53434" r="-5343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186519" y="6615217"/>
            <a:ext cx="1678544" cy="195321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95218" y="5573710"/>
            <a:ext cx="1790091" cy="2083015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80989" y="3698058"/>
            <a:ext cx="5782106" cy="158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PROTECTING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8995" y="5043051"/>
            <a:ext cx="5488451" cy="158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YOURSELF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1442" y="2769308"/>
            <a:ext cx="445785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8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Create unique, complex passwords for all your accounts to prevent credential theft.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801442" y="2281127"/>
            <a:ext cx="4001405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Use Strong Passwords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01442" y="4945749"/>
            <a:ext cx="475280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8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 an extra layer of security to your accounts by using 2FA.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801442" y="4471004"/>
            <a:ext cx="4650852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Enable 2-Factor Authentication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801442" y="7122191"/>
            <a:ext cx="475280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8"/>
              </a:lnSpc>
            </a:pP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Install the latest security patches to protect against vulnerabilities.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801442" y="6634010"/>
            <a:ext cx="4457858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Keep Software Updated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472049" y="8863707"/>
            <a:ext cx="5408361" cy="493362"/>
            <a:chOff x="0" y="0"/>
            <a:chExt cx="7211148" cy="65781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98531" y="4066889"/>
            <a:ext cx="5790071" cy="1717844"/>
            <a:chOff x="0" y="0"/>
            <a:chExt cx="1929913" cy="572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0920160" y="-3402999"/>
            <a:ext cx="14248293" cy="16235139"/>
          </a:xfrm>
          <a:custGeom>
            <a:avLst/>
            <a:gdLst/>
            <a:ahLst/>
            <a:cxnLst/>
            <a:rect l="l" t="t" r="r" b="b"/>
            <a:pathLst>
              <a:path w="14248293" h="16235139">
                <a:moveTo>
                  <a:pt x="14248293" y="0"/>
                </a:moveTo>
                <a:lnTo>
                  <a:pt x="0" y="0"/>
                </a:lnTo>
                <a:lnTo>
                  <a:pt x="0" y="16235139"/>
                </a:lnTo>
                <a:lnTo>
                  <a:pt x="14248293" y="16235139"/>
                </a:lnTo>
                <a:lnTo>
                  <a:pt x="14248293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13944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6" name="Freeform 6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3205" y="2150037"/>
            <a:ext cx="6148454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IDENTIFYING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8254" y="2183984"/>
            <a:ext cx="7372109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PHISHING EMAILS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992013" y="3871495"/>
            <a:ext cx="2108633" cy="2108633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339334" y="4612585"/>
            <a:ext cx="3604215" cy="106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Verify the email address matches the company it claims to be from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39334" y="4191953"/>
            <a:ext cx="3948001" cy="6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Check the Sender</a:t>
            </a:r>
          </a:p>
          <a:p>
            <a:pPr algn="l">
              <a:lnSpc>
                <a:spcPts val="2456"/>
              </a:lnSpc>
              <a:spcBef>
                <a:spcPct val="0"/>
              </a:spcBef>
            </a:pPr>
            <a:endParaRPr lang="en-US" sz="2117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058880" y="6359200"/>
            <a:ext cx="5829722" cy="1717844"/>
            <a:chOff x="0" y="0"/>
            <a:chExt cx="1943129" cy="5725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952362" y="6163806"/>
            <a:ext cx="2108633" cy="2108633"/>
            <a:chOff x="0" y="0"/>
            <a:chExt cx="14840029" cy="14840029"/>
          </a:xfrm>
        </p:grpSpPr>
        <p:sp>
          <p:nvSpPr>
            <p:cNvPr id="24" name="Freeform 2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Freeform 2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4299683" y="6984944"/>
            <a:ext cx="398765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Look for poor grammar, generic greetings, and a lack of </a:t>
            </a:r>
            <a:r>
              <a:rPr lang="en-US" sz="20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personalisation</a:t>
            </a:r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99683" y="6484263"/>
            <a:ext cx="3135499" cy="6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117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Inspect the Content</a:t>
            </a:r>
          </a:p>
          <a:p>
            <a:pPr algn="l">
              <a:lnSpc>
                <a:spcPts val="2456"/>
              </a:lnSpc>
              <a:spcBef>
                <a:spcPct val="0"/>
              </a:spcBef>
            </a:pPr>
            <a:endParaRPr lang="en-US" sz="2117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472088" y="4066889"/>
            <a:ext cx="5790071" cy="1717844"/>
            <a:chOff x="0" y="0"/>
            <a:chExt cx="1929913" cy="5725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365570" y="3871495"/>
            <a:ext cx="2108633" cy="2108633"/>
            <a:chOff x="0" y="0"/>
            <a:chExt cx="14840029" cy="14840029"/>
          </a:xfrm>
        </p:grpSpPr>
        <p:sp>
          <p:nvSpPr>
            <p:cNvPr id="33" name="Freeform 3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Freeform 3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25046" r="223" b="-25046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1712891" y="4705045"/>
            <a:ext cx="394800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aleway Medium" pitchFamily="2" charset="0"/>
                <a:ea typeface="Raleway"/>
                <a:cs typeface="Raleway"/>
                <a:sym typeface="Raleway"/>
              </a:rPr>
              <a:t>Hover over links to check the URL before clicking - it should match the company.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  <a:endParaRPr lang="en-US" sz="1594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0432437" y="6359200"/>
            <a:ext cx="5829722" cy="1717844"/>
            <a:chOff x="0" y="0"/>
            <a:chExt cx="1943129" cy="57258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9325919" y="6163806"/>
            <a:ext cx="2108633" cy="2108633"/>
            <a:chOff x="0" y="0"/>
            <a:chExt cx="14840029" cy="14840029"/>
          </a:xfrm>
        </p:grpSpPr>
        <p:sp>
          <p:nvSpPr>
            <p:cNvPr id="41" name="Freeform 4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2" name="Freeform 4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572" r="-24572"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11673240" y="6984944"/>
            <a:ext cx="398765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something seems suspicious, don't engage - report it to your IT team.</a:t>
            </a:r>
          </a:p>
          <a:p>
            <a:pPr algn="l">
              <a:lnSpc>
                <a:spcPts val="1849"/>
              </a:lnSpc>
              <a:spcBef>
                <a:spcPct val="0"/>
              </a:spcBef>
            </a:pPr>
            <a:endParaRPr lang="en-US" sz="1594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673240" y="6484263"/>
            <a:ext cx="2478300" cy="6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Be Cautious</a:t>
            </a:r>
          </a:p>
          <a:p>
            <a:pPr algn="l">
              <a:lnSpc>
                <a:spcPts val="2456"/>
              </a:lnSpc>
              <a:spcBef>
                <a:spcPct val="0"/>
              </a:spcBef>
            </a:pPr>
            <a:endParaRPr lang="en-US" sz="2117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712891" y="4208514"/>
            <a:ext cx="3175757" cy="6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r>
              <a:rPr lang="en-US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Scrutinise Links</a:t>
            </a:r>
          </a:p>
          <a:p>
            <a:pPr algn="l">
              <a:lnSpc>
                <a:spcPts val="2456"/>
              </a:lnSpc>
              <a:spcBef>
                <a:spcPct val="0"/>
              </a:spcBef>
            </a:pPr>
            <a:endParaRPr lang="en-US" sz="2117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1753164" y="8843938"/>
            <a:ext cx="5408361" cy="493362"/>
            <a:chOff x="0" y="0"/>
            <a:chExt cx="7211148" cy="65781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TextBox 49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9256451" y="-1654343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608522"/>
            <a:ext cx="18751960" cy="1195812"/>
            <a:chOff x="0" y="0"/>
            <a:chExt cx="4938788" cy="3149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38788" cy="314946"/>
            </a:xfrm>
            <a:custGeom>
              <a:avLst/>
              <a:gdLst/>
              <a:ahLst/>
              <a:cxnLst/>
              <a:rect l="l" t="t" r="r" b="b"/>
              <a:pathLst>
                <a:path w="4938788" h="314946">
                  <a:moveTo>
                    <a:pt x="0" y="0"/>
                  </a:moveTo>
                  <a:lnTo>
                    <a:pt x="4938788" y="0"/>
                  </a:lnTo>
                  <a:lnTo>
                    <a:pt x="4938788" y="314946"/>
                  </a:lnTo>
                  <a:lnTo>
                    <a:pt x="0" y="314946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938788" cy="333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36759" y="2034365"/>
            <a:ext cx="2014483" cy="2344125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25023" r="-49630"/>
              </a:stretch>
            </a:blipFill>
            <a:ln w="57150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136759" y="4505503"/>
            <a:ext cx="19523241" cy="2344125"/>
            <a:chOff x="0" y="0"/>
            <a:chExt cx="26030989" cy="3125500"/>
          </a:xfrm>
        </p:grpSpPr>
        <p:grpSp>
          <p:nvGrpSpPr>
            <p:cNvPr id="14" name="Group 14"/>
            <p:cNvGrpSpPr/>
            <p:nvPr/>
          </p:nvGrpSpPr>
          <p:grpSpPr>
            <a:xfrm>
              <a:off x="1028376" y="765542"/>
              <a:ext cx="25002613" cy="1594416"/>
              <a:chOff x="0" y="0"/>
              <a:chExt cx="4938788" cy="31494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38788" cy="314946"/>
              </a:xfrm>
              <a:custGeom>
                <a:avLst/>
                <a:gdLst/>
                <a:ahLst/>
                <a:cxnLst/>
                <a:rect l="l" t="t" r="r" b="b"/>
                <a:pathLst>
                  <a:path w="4938788" h="314946">
                    <a:moveTo>
                      <a:pt x="0" y="0"/>
                    </a:moveTo>
                    <a:lnTo>
                      <a:pt x="4938788" y="0"/>
                    </a:lnTo>
                    <a:lnTo>
                      <a:pt x="4938788" y="314946"/>
                    </a:lnTo>
                    <a:lnTo>
                      <a:pt x="0" y="3149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4938788" cy="3339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8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2685977" cy="3125500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14493" b="-14493"/>
                </a:stretch>
              </a:blipFill>
              <a:ln w="57150" cap="sq">
                <a:gradFill>
                  <a:gsLst>
                    <a:gs pos="0">
                      <a:srgbClr val="243F81">
                        <a:alpha val="100000"/>
                      </a:srgbClr>
                    </a:gs>
                    <a:gs pos="100000">
                      <a:srgbClr val="288198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303277" y="808988"/>
              <a:ext cx="8563988" cy="1877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300" dirty="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If you've been a victim, contact the relevant authorities, such as the police or an anti-fraud </a:t>
              </a:r>
              <a:r>
                <a:rPr lang="en-US" sz="2300" dirty="0" err="1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organisation</a:t>
              </a:r>
              <a:r>
                <a:rPr lang="en-US" sz="2300" dirty="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.</a:t>
              </a:r>
            </a:p>
            <a:p>
              <a:pPr algn="l">
                <a:lnSpc>
                  <a:spcPts val="2668"/>
                </a:lnSpc>
                <a:spcBef>
                  <a:spcPct val="0"/>
                </a:spcBef>
              </a:pPr>
              <a:endPara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03278" y="55124"/>
              <a:ext cx="7434244" cy="90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8"/>
                </a:lnSpc>
              </a:pPr>
              <a:r>
                <a:rPr lang="en-US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Notify Authorities</a:t>
              </a:r>
            </a:p>
            <a:p>
              <a:pPr algn="l">
                <a:lnSpc>
                  <a:spcPts val="2668"/>
                </a:lnSpc>
                <a:spcBef>
                  <a:spcPct val="0"/>
                </a:spcBef>
              </a:pPr>
              <a:endPara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40738" y="6903907"/>
            <a:ext cx="19523241" cy="2344125"/>
            <a:chOff x="0" y="0"/>
            <a:chExt cx="26030989" cy="3125500"/>
          </a:xfrm>
        </p:grpSpPr>
        <p:grpSp>
          <p:nvGrpSpPr>
            <p:cNvPr id="22" name="Group 22"/>
            <p:cNvGrpSpPr/>
            <p:nvPr/>
          </p:nvGrpSpPr>
          <p:grpSpPr>
            <a:xfrm>
              <a:off x="1028376" y="765542"/>
              <a:ext cx="25002613" cy="1594416"/>
              <a:chOff x="0" y="0"/>
              <a:chExt cx="4938788" cy="31494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938788" cy="314946"/>
              </a:xfrm>
              <a:custGeom>
                <a:avLst/>
                <a:gdLst/>
                <a:ahLst/>
                <a:cxnLst/>
                <a:rect l="l" t="t" r="r" b="b"/>
                <a:pathLst>
                  <a:path w="4938788" h="314946">
                    <a:moveTo>
                      <a:pt x="0" y="0"/>
                    </a:moveTo>
                    <a:lnTo>
                      <a:pt x="4938788" y="0"/>
                    </a:lnTo>
                    <a:lnTo>
                      <a:pt x="4938788" y="314946"/>
                    </a:lnTo>
                    <a:lnTo>
                      <a:pt x="0" y="3149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4938788" cy="3339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83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685977" cy="3125500"/>
              <a:chOff x="0" y="0"/>
              <a:chExt cx="6985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81304" r="-51422"/>
                </a:stretch>
              </a:blipFill>
              <a:ln w="57150" cap="sq">
                <a:gradFill>
                  <a:gsLst>
                    <a:gs pos="0">
                      <a:srgbClr val="243F81">
                        <a:alpha val="100000"/>
                      </a:srgbClr>
                    </a:gs>
                    <a:gs pos="100000">
                      <a:srgbClr val="288198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3472361" y="920249"/>
              <a:ext cx="8563988" cy="1405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300" dirty="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Mark phishing emails as spam and block the senders to prevent future attempts.</a:t>
              </a:r>
            </a:p>
            <a:p>
              <a:pPr algn="l">
                <a:lnSpc>
                  <a:spcPts val="2668"/>
                </a:lnSpc>
                <a:spcBef>
                  <a:spcPct val="0"/>
                </a:spcBef>
              </a:pPr>
              <a:endPara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303278" y="55124"/>
              <a:ext cx="7434244" cy="90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8"/>
                </a:lnSpc>
              </a:pPr>
              <a:r>
                <a:rPr lang="en-US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Block Senders</a:t>
              </a:r>
            </a:p>
            <a:p>
              <a:pPr algn="l">
                <a:lnSpc>
                  <a:spcPts val="2668"/>
                </a:lnSpc>
                <a:spcBef>
                  <a:spcPct val="0"/>
                </a:spcBef>
              </a:pPr>
              <a:endPara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65700" y="3525957"/>
            <a:ext cx="6275038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REPORTING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65700" y="4926374"/>
            <a:ext cx="5515670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PHISHING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18196" y="2700523"/>
            <a:ext cx="6422991" cy="105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Report any suspicious emails to your </a:t>
            </a:r>
            <a:r>
              <a:rPr lang="en-US" sz="2300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organisation's</a:t>
            </a:r>
            <a:r>
              <a:rPr lang="en-US" sz="2300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IT department.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618196" y="2135126"/>
            <a:ext cx="4249005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Forward to IT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753164" y="8754671"/>
            <a:ext cx="5408361" cy="493362"/>
            <a:chOff x="0" y="0"/>
            <a:chExt cx="7211148" cy="65781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232969" y="-4040678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1651" y="913521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1" y="0"/>
                </a:lnTo>
                <a:lnTo>
                  <a:pt x="717581" y="844470"/>
                </a:lnTo>
                <a:lnTo>
                  <a:pt x="0" y="844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032245" y="3558975"/>
            <a:ext cx="6740309" cy="386616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5547" r="-554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70746" y="1720657"/>
            <a:ext cx="7971106" cy="30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</a:pPr>
            <a:r>
              <a:rPr lang="en-US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CONSEQUENCES </a:t>
            </a:r>
          </a:p>
          <a:p>
            <a:pPr algn="just">
              <a:lnSpc>
                <a:spcPts val="12056"/>
              </a:lnSpc>
              <a:spcBef>
                <a:spcPct val="0"/>
              </a:spcBef>
            </a:pPr>
            <a:endParaRPr lang="en-US" sz="10393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95716" y="1694258"/>
            <a:ext cx="6081999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OF PHISHING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315041" y="4933799"/>
            <a:ext cx="8195451" cy="3494003"/>
          </a:xfrm>
          <a:custGeom>
            <a:avLst/>
            <a:gdLst/>
            <a:ahLst/>
            <a:cxnLst/>
            <a:rect l="l" t="t" r="r" b="b"/>
            <a:pathLst>
              <a:path w="8195451" h="3494003">
                <a:moveTo>
                  <a:pt x="0" y="0"/>
                </a:moveTo>
                <a:lnTo>
                  <a:pt x="8195451" y="0"/>
                </a:lnTo>
                <a:lnTo>
                  <a:pt x="8195451" y="3494004"/>
                </a:lnTo>
                <a:lnTo>
                  <a:pt x="0" y="3494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9232" y="5304277"/>
            <a:ext cx="4249005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Financial Losses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41878" y="5932630"/>
            <a:ext cx="3560292" cy="125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056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scams can lead to theft of money, identity, and other valuable assets.</a:t>
            </a:r>
          </a:p>
          <a:p>
            <a:pPr algn="l">
              <a:lnSpc>
                <a:spcPts val="2385"/>
              </a:lnSpc>
              <a:spcBef>
                <a:spcPct val="0"/>
              </a:spcBef>
            </a:pPr>
            <a:endParaRPr lang="en-US" sz="2056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439247" y="5143500"/>
            <a:ext cx="666614" cy="6666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912065" y="4786925"/>
            <a:ext cx="8195451" cy="3494003"/>
            <a:chOff x="0" y="0"/>
            <a:chExt cx="10927267" cy="4658671"/>
          </a:xfrm>
        </p:grpSpPr>
        <p:sp>
          <p:nvSpPr>
            <p:cNvPr id="24" name="Freeform 24"/>
            <p:cNvSpPr/>
            <p:nvPr/>
          </p:nvSpPr>
          <p:spPr>
            <a:xfrm flipH="1">
              <a:off x="0" y="0"/>
              <a:ext cx="10927267" cy="4658671"/>
            </a:xfrm>
            <a:custGeom>
              <a:avLst/>
              <a:gdLst/>
              <a:ahLst/>
              <a:cxnLst/>
              <a:rect l="l" t="t" r="r" b="b"/>
              <a:pathLst>
                <a:path w="10927267" h="4658671">
                  <a:moveTo>
                    <a:pt x="10927267" y="0"/>
                  </a:moveTo>
                  <a:lnTo>
                    <a:pt x="0" y="0"/>
                  </a:lnTo>
                  <a:lnTo>
                    <a:pt x="0" y="4658671"/>
                  </a:lnTo>
                  <a:lnTo>
                    <a:pt x="10927267" y="4658671"/>
                  </a:lnTo>
                  <a:lnTo>
                    <a:pt x="10927267" y="0"/>
                  </a:lnTo>
                  <a:close/>
                </a:path>
              </a:pathLst>
            </a:custGeom>
            <a:blipFill>
              <a:blip r:embed="rId8">
                <a:alphaModFix amt="9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591729" y="689803"/>
              <a:ext cx="5665340" cy="904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8"/>
                </a:lnSpc>
              </a:pPr>
              <a:r>
                <a:rPr lang="en-US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Data Breaches</a:t>
              </a:r>
            </a:p>
            <a:p>
              <a:pPr algn="l">
                <a:lnSpc>
                  <a:spcPts val="2668"/>
                </a:lnSpc>
                <a:spcBef>
                  <a:spcPct val="0"/>
                </a:spcBef>
              </a:pPr>
              <a:endPara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42575" y="1516652"/>
              <a:ext cx="5665339" cy="1675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056" dirty="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Successful phishing attacks can expose sensitive personal and corporate data.</a:t>
              </a:r>
            </a:p>
            <a:p>
              <a:pPr algn="l">
                <a:lnSpc>
                  <a:spcPts val="2385"/>
                </a:lnSpc>
                <a:spcBef>
                  <a:spcPct val="0"/>
                </a:spcBef>
              </a:pPr>
              <a:endParaRPr lang="en-US" sz="2056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6768237" y="7300443"/>
            <a:ext cx="8340631" cy="3895179"/>
          </a:xfrm>
          <a:custGeom>
            <a:avLst/>
            <a:gdLst/>
            <a:ahLst/>
            <a:cxnLst/>
            <a:rect l="l" t="t" r="r" b="b"/>
            <a:pathLst>
              <a:path w="8340631" h="3895179">
                <a:moveTo>
                  <a:pt x="8340631" y="0"/>
                </a:moveTo>
                <a:lnTo>
                  <a:pt x="0" y="0"/>
                </a:lnTo>
                <a:lnTo>
                  <a:pt x="0" y="3895179"/>
                </a:lnTo>
                <a:lnTo>
                  <a:pt x="8340631" y="3895179"/>
                </a:lnTo>
                <a:lnTo>
                  <a:pt x="8340631" y="0"/>
                </a:lnTo>
                <a:close/>
              </a:path>
            </a:pathLst>
          </a:custGeom>
          <a:blipFill>
            <a:blip r:embed="rId8">
              <a:alphaModFix amt="9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770" r="-4770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453872" y="7749369"/>
            <a:ext cx="4249005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Reputational Damage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453872" y="8427803"/>
            <a:ext cx="4249005" cy="125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056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Organisations</a:t>
            </a:r>
            <a:r>
              <a:rPr lang="en-US" sz="2056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hit by phishing may suffer a loss of trust and credibility.</a:t>
            </a:r>
          </a:p>
          <a:p>
            <a:pPr algn="l">
              <a:lnSpc>
                <a:spcPts val="2385"/>
              </a:lnSpc>
              <a:spcBef>
                <a:spcPct val="0"/>
              </a:spcBef>
            </a:pPr>
            <a:endParaRPr lang="en-US" sz="2056"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852618" y="5143500"/>
            <a:ext cx="666614" cy="66661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80410" y="7593162"/>
            <a:ext cx="666614" cy="66661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6903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8520" y="5519451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72049" y="8754671"/>
            <a:ext cx="5408361" cy="493362"/>
            <a:chOff x="0" y="0"/>
            <a:chExt cx="7211148" cy="6578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1148" cy="657816"/>
            </a:xfrm>
            <a:custGeom>
              <a:avLst/>
              <a:gdLst/>
              <a:ahLst/>
              <a:cxnLst/>
              <a:rect l="l" t="t" r="r" b="b"/>
              <a:pathLst>
                <a:path w="7211148" h="657816">
                  <a:moveTo>
                    <a:pt x="0" y="0"/>
                  </a:moveTo>
                  <a:lnTo>
                    <a:pt x="7211148" y="0"/>
                  </a:lnTo>
                  <a:lnTo>
                    <a:pt x="7211148" y="657816"/>
                  </a:lnTo>
                  <a:lnTo>
                    <a:pt x="0" y="65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545353" y="124433"/>
              <a:ext cx="6120442" cy="43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20"/>
                </a:lnSpc>
              </a:pPr>
              <a:r>
                <a:rPr lang="en-US" sz="2000" spc="78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Created by : HASSNAE ELKABIR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445</Words>
  <Application>Microsoft Office PowerPoint</Application>
  <PresentationFormat>Personnalisé</PresentationFormat>
  <Paragraphs>75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Raleway Bold</vt:lpstr>
      <vt:lpstr>Raleway Medium</vt:lpstr>
      <vt:lpstr>Raleway</vt:lpstr>
      <vt:lpstr>Antonio Light</vt:lpstr>
      <vt:lpstr>Montserrat Medium</vt:lpstr>
      <vt:lpstr>Arial</vt:lpstr>
      <vt:lpstr>Raleway Ultra-Bold</vt:lpstr>
      <vt:lpstr>Calibri</vt:lpstr>
      <vt:lpstr>Antonio Ultra-Bold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cp:lastModifiedBy>DELL</cp:lastModifiedBy>
  <cp:revision>3</cp:revision>
  <dcterms:created xsi:type="dcterms:W3CDTF">2006-08-16T00:00:00Z</dcterms:created>
  <dcterms:modified xsi:type="dcterms:W3CDTF">2024-08-21T00:26:23Z</dcterms:modified>
  <dc:identifier>DAGOby29B68</dc:identifier>
</cp:coreProperties>
</file>